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7" r:id="rId8"/>
    <p:sldId id="266" r:id="rId9"/>
    <p:sldId id="268" r:id="rId10"/>
    <p:sldId id="262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1BEAE6-1673-4F21-A6ED-7DA317FF68D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135B1C-FE32-4625-AD48-2E8974E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Применение </a:t>
            </a:r>
            <a:r>
              <a:rPr lang="ru-RU" dirty="0" err="1" smtClean="0"/>
              <a:t>кейс-технологий</a:t>
            </a:r>
            <a:r>
              <a:rPr lang="ru-RU" dirty="0" smtClean="0"/>
              <a:t> для формирования универсальных учебных действий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0466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Конкурс «Педагогический дебют»</a:t>
            </a:r>
          </a:p>
          <a:p>
            <a:pPr algn="ctr"/>
            <a:r>
              <a:rPr lang="ru-RU" sz="3600" dirty="0" smtClean="0"/>
              <a:t>Номинация «Педагог-наставник»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6027003"/>
            <a:ext cx="6732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Яшкина Людмила Ильинична, учитель физической культуры МОУ «Тумская СОШ №3»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snip2DiagRect">
            <a:avLst>
              <a:gd name="adj1" fmla="val 0"/>
              <a:gd name="adj2" fmla="val 3312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2555776" y="0"/>
            <a:ext cx="6588224" cy="1052736"/>
          </a:xfrm>
          <a:prstGeom prst="snip2DiagRect">
            <a:avLst>
              <a:gd name="adj1" fmla="val 0"/>
              <a:gd name="adj2" fmla="val 389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Спасибо за внимание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323528" y="332656"/>
            <a:ext cx="8532440" cy="230957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9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/>
            <a:r>
              <a:rPr lang="ru-RU" sz="2000" dirty="0">
                <a:latin typeface="Arial Black" pitchFamily="34" charset="0"/>
              </a:rPr>
              <a:t>Кейс 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>
                <a:latin typeface="Arial Black" pitchFamily="34" charset="0"/>
              </a:rPr>
              <a:t>— это разбор ситуации или конкретного случая, деловая игра</a:t>
            </a:r>
            <a:r>
              <a:rPr lang="ru-RU" sz="2000" dirty="0" smtClean="0">
                <a:latin typeface="Arial Black" pitchFamily="34" charset="0"/>
              </a:rPr>
              <a:t>.</a:t>
            </a:r>
          </a:p>
          <a:p>
            <a:pPr indent="457200"/>
            <a:endParaRPr lang="ru-RU" sz="2000" dirty="0" smtClean="0">
              <a:latin typeface="Arial Black" pitchFamily="34" charset="0"/>
            </a:endParaRPr>
          </a:p>
          <a:p>
            <a:pPr indent="457200"/>
            <a:r>
              <a:rPr lang="ru-RU" sz="2000" dirty="0" smtClean="0">
                <a:latin typeface="Arial Black" pitchFamily="34" charset="0"/>
              </a:rPr>
              <a:t>Суть технологии </a:t>
            </a:r>
            <a:r>
              <a:rPr lang="ru-RU" sz="2000" dirty="0">
                <a:latin typeface="Arial Black" pitchFamily="34" charset="0"/>
              </a:rPr>
              <a:t>в том, что в основе </a:t>
            </a:r>
            <a:r>
              <a:rPr lang="ru-RU" sz="2000" dirty="0" smtClean="0">
                <a:latin typeface="Arial Black" pitchFamily="34" charset="0"/>
              </a:rPr>
              <a:t>ее </a:t>
            </a:r>
            <a:r>
              <a:rPr lang="ru-RU" sz="2000" dirty="0">
                <a:latin typeface="Arial Black" pitchFamily="34" charset="0"/>
              </a:rPr>
              <a:t>используются описания конкретных ситуаций </a:t>
            </a:r>
            <a:r>
              <a:rPr lang="ru-RU" sz="2000">
                <a:latin typeface="Arial Black" pitchFamily="34" charset="0"/>
              </a:rPr>
              <a:t>или </a:t>
            </a:r>
            <a:r>
              <a:rPr lang="ru-RU" sz="2000" smtClean="0">
                <a:latin typeface="Arial Black" pitchFamily="34" charset="0"/>
              </a:rPr>
              <a:t>случаев.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8196" name="Picture 4" descr="http://klubkom.net/static/upload/5/7/1/f/p-054c750912db8b.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83096"/>
            <a:ext cx="3888135" cy="25533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760" y="5877272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Желательно, чтобы представленный для анализа случай  отражал реальную жизненную ситуацию. 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Представленный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для анализа случай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по возможности должен отражать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реальную жизненную ситуацию.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342900" indent="-342900"/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606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Что надо учитывать?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170" name="Picture 2" descr="http://img.uduba.com/uduba.com/user_data/10/c6/10c66f5e55ebe862c68bcf4239e3fa8b_783x0.jpg?uduba_pid=31344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628800"/>
            <a:ext cx="4543965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772816"/>
            <a:ext cx="3024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2. В описании должна присутствовать проблема или ряд прямых или косвенных затруднений, противоречий, скрытых задач для решения исследователем. 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30120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3. Требуется овладение предварительным комплексом теоретических знаний для преломления их в практическую плоскость решения конкретной проблемы или ряда проблем.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Ситуация –  </a:t>
            </a: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состояние, событие, действие, поворотный момент для принятия решения, набор определенных взаимосвязанных фактов, которое содержит в себе противоречие(я), необходимость оценки(ок) или способов выхода на новый уровень. </a:t>
            </a:r>
            <a:endParaRPr lang="ru-RU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indent="457200"/>
            <a:endParaRPr lang="ru-RU" b="1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15616" y="1484784"/>
            <a:ext cx="6674806" cy="3485187"/>
            <a:chOff x="1339803" y="2537520"/>
            <a:chExt cx="7695880" cy="4356484"/>
          </a:xfrm>
        </p:grpSpPr>
        <p:pic>
          <p:nvPicPr>
            <p:cNvPr id="6146" name="Picture 2" descr="http://www.b-u-b-lic.com/wp-content/uploads/2016/09/p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07949" y="4157700"/>
              <a:ext cx="3627734" cy="2736304"/>
            </a:xfrm>
            <a:prstGeom prst="rect">
              <a:avLst/>
            </a:prstGeom>
            <a:noFill/>
          </p:spPr>
        </p:pic>
        <p:pic>
          <p:nvPicPr>
            <p:cNvPr id="3" name="Picture 2" descr="http://markovanadezda.ru/_tbkp/0_14ab8b_9e4994da_X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9803" y="2537520"/>
              <a:ext cx="4811688" cy="4017760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1187624" y="4653136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Ситуация желательно должна быть представлена в динамике изменения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(было – есть – будет). 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Основные этапы решения кейса: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анализ ситуации,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определение круга возможных решений,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проверка эффективности выбранных решений и выбор оптимального варианта.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4" descr="http://szn74.ru/Storage/Image/PublicationItem/Image/big/7317/kc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59632" y="2276872"/>
            <a:ext cx="6667500" cy="401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55508" y="0"/>
            <a:ext cx="2232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Гори, гори ясно</a:t>
            </a:r>
            <a:endParaRPr lang="ru-RU" sz="2400" b="1" dirty="0"/>
          </a:p>
        </p:txBody>
      </p:sp>
      <p:pic>
        <p:nvPicPr>
          <p:cNvPr id="1032" name="Picture 8" descr="http://monateka.com/images/1054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996952"/>
            <a:ext cx="2952327" cy="32686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grpSp>
        <p:nvGrpSpPr>
          <p:cNvPr id="2" name="Группа 9"/>
          <p:cNvGrpSpPr/>
          <p:nvPr/>
        </p:nvGrpSpPr>
        <p:grpSpPr>
          <a:xfrm>
            <a:off x="215516" y="548680"/>
            <a:ext cx="8712968" cy="2246769"/>
            <a:chOff x="251520" y="548680"/>
            <a:chExt cx="8712968" cy="2246769"/>
          </a:xfrm>
        </p:grpSpPr>
        <p:pic>
          <p:nvPicPr>
            <p:cNvPr id="1026" name="Picture 2" descr="http://irkipedia.ru/sites/default/files/1_3_27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80312" y="548680"/>
              <a:ext cx="1584176" cy="22212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251520" y="548680"/>
              <a:ext cx="8712968" cy="224676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000" b="1" dirty="0" smtClean="0"/>
                <a:t>Я еще поревел, поревел и сообщил бабушке:</a:t>
              </a:r>
            </a:p>
            <a:p>
              <a:r>
                <a:rPr lang="ru-RU" sz="2000" b="1" dirty="0" smtClean="0"/>
                <a:t>— Меня в лапту не </a:t>
              </a:r>
              <a:r>
                <a:rPr lang="ru-RU" sz="2000" b="1" dirty="0" err="1" smtClean="0"/>
                <a:t>беру-ут</a:t>
              </a:r>
              <a:r>
                <a:rPr lang="ru-RU" sz="2000" b="1" dirty="0" smtClean="0"/>
                <a:t>!</a:t>
              </a:r>
            </a:p>
            <a:p>
              <a:r>
                <a:rPr lang="ru-RU" sz="2000" b="1" dirty="0" smtClean="0"/>
                <a:t>— Вот </a:t>
              </a:r>
              <a:r>
                <a:rPr lang="ru-RU" sz="2000" b="1" dirty="0" err="1" smtClean="0"/>
                <a:t>дак</a:t>
              </a:r>
              <a:r>
                <a:rPr lang="ru-RU" sz="2000" b="1" dirty="0" smtClean="0"/>
                <a:t> мошенники, пятнай их! Вот </a:t>
              </a:r>
              <a:r>
                <a:rPr lang="ru-RU" sz="2000" b="1" dirty="0" err="1" smtClean="0"/>
                <a:t>дак</a:t>
              </a:r>
              <a:r>
                <a:rPr lang="ru-RU" sz="2000" b="1" dirty="0" smtClean="0"/>
                <a:t> </a:t>
              </a:r>
              <a:r>
                <a:rPr lang="ru-RU" sz="2000" b="1" dirty="0" err="1" smtClean="0"/>
                <a:t>гробовозы</a:t>
              </a:r>
              <a:r>
                <a:rPr lang="ru-RU" sz="2000" b="1" dirty="0" smtClean="0"/>
                <a:t>! </a:t>
              </a:r>
            </a:p>
            <a:p>
              <a:r>
                <a:rPr lang="ru-RU" sz="2000" b="1" dirty="0" err="1" smtClean="0"/>
                <a:t>Пошто</a:t>
              </a:r>
              <a:r>
                <a:rPr lang="ru-RU" sz="2000" b="1" dirty="0" smtClean="0"/>
                <a:t> не берут-то? </a:t>
              </a:r>
            </a:p>
            <a:p>
              <a:r>
                <a:rPr lang="ru-RU" sz="2000" b="1" dirty="0" smtClean="0"/>
                <a:t>— </a:t>
              </a:r>
              <a:r>
                <a:rPr lang="ru-RU" sz="2000" b="1" dirty="0" err="1" smtClean="0"/>
                <a:t>Обздышливый</a:t>
              </a:r>
              <a:r>
                <a:rPr lang="ru-RU" sz="2000" b="1" dirty="0" smtClean="0"/>
                <a:t>, говорят…</a:t>
              </a:r>
            </a:p>
            <a:p>
              <a:r>
                <a:rPr lang="ru-RU" sz="2000" b="1" dirty="0" smtClean="0"/>
                <a:t>— </a:t>
              </a:r>
              <a:r>
                <a:rPr lang="ru-RU" sz="2000" b="1" dirty="0" err="1" smtClean="0"/>
                <a:t>Обздышливый</a:t>
              </a:r>
              <a:r>
                <a:rPr lang="ru-RU" sz="2000" b="1" dirty="0" smtClean="0"/>
                <a:t>?! — бабушка тряско засмеялась…</a:t>
              </a:r>
            </a:p>
            <a:p>
              <a:r>
                <a:rPr lang="ru-RU" sz="2000" b="1" dirty="0" smtClean="0"/>
                <a:t>— Тебе бы хаханьки бы все, а я играть хочу! — набычился я.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572000" y="29249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 </a:t>
            </a:r>
          </a:p>
        </p:txBody>
      </p:sp>
      <p:grpSp>
        <p:nvGrpSpPr>
          <p:cNvPr id="5" name="Группа 16"/>
          <p:cNvGrpSpPr/>
          <p:nvPr/>
        </p:nvGrpSpPr>
        <p:grpSpPr>
          <a:xfrm>
            <a:off x="3491880" y="2996952"/>
            <a:ext cx="5476092" cy="3319116"/>
            <a:chOff x="3491880" y="2996952"/>
            <a:chExt cx="5476092" cy="331911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491880" y="5085184"/>
              <a:ext cx="5436000" cy="1224136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48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491880" y="2996952"/>
              <a:ext cx="5436096" cy="2246769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2000" b="1" dirty="0" smtClean="0"/>
                <a:t>— </a:t>
              </a:r>
              <a:r>
                <a:rPr lang="ru-RU" sz="2000" b="1" dirty="0" err="1" smtClean="0"/>
                <a:t>Дак</a:t>
              </a:r>
              <a:r>
                <a:rPr lang="ru-RU" sz="2000" b="1" dirty="0" smtClean="0"/>
                <a:t> играй! Поди выбери палку покрепче и </a:t>
              </a:r>
              <a:r>
                <a:rPr lang="ru-RU" sz="2000" b="1" dirty="0" err="1" smtClean="0"/>
                <a:t>шшалкай</a:t>
              </a:r>
              <a:r>
                <a:rPr lang="ru-RU" sz="2000" b="1" dirty="0" smtClean="0"/>
                <a:t> каменья, </a:t>
              </a:r>
              <a:r>
                <a:rPr lang="ru-RU" sz="2000" b="1" dirty="0" err="1" smtClean="0"/>
                <a:t>шшепки</a:t>
              </a:r>
              <a:r>
                <a:rPr lang="ru-RU" sz="2000" b="1" dirty="0" smtClean="0"/>
                <a:t>, </a:t>
              </a:r>
              <a:r>
                <a:rPr lang="ru-RU" sz="2000" b="1" dirty="0" err="1" smtClean="0"/>
                <a:t>стеклушки</a:t>
              </a:r>
              <a:r>
                <a:rPr lang="ru-RU" sz="2000" b="1" dirty="0" smtClean="0"/>
                <a:t>. Подбрось и </a:t>
              </a:r>
              <a:r>
                <a:rPr lang="ru-RU" sz="2000" b="1" dirty="0" err="1" smtClean="0"/>
                <a:t>шшалкни</a:t>
              </a:r>
              <a:r>
                <a:rPr lang="ru-RU" sz="2000" b="1" dirty="0" smtClean="0"/>
                <a:t>, подбрось и </a:t>
              </a:r>
              <a:r>
                <a:rPr lang="ru-RU" sz="2000" b="1" dirty="0" err="1" smtClean="0"/>
                <a:t>шшалкни</a:t>
              </a:r>
              <a:r>
                <a:rPr lang="ru-RU" sz="2000" b="1" dirty="0" smtClean="0"/>
                <a:t>. Выучишься в </a:t>
              </a:r>
              <a:r>
                <a:rPr lang="ru-RU" sz="2000" b="1" dirty="0" err="1" smtClean="0"/>
                <a:t>кажный</a:t>
              </a:r>
              <a:r>
                <a:rPr lang="ru-RU" sz="2000" b="1" dirty="0" smtClean="0"/>
                <a:t> предмет попадать, </a:t>
              </a:r>
              <a:r>
                <a:rPr lang="ru-RU" sz="2000" b="1" dirty="0" err="1" smtClean="0"/>
                <a:t>заявисся</a:t>
              </a:r>
              <a:r>
                <a:rPr lang="ru-RU" sz="2000" b="1" dirty="0" smtClean="0"/>
                <a:t> на поляну, возьмешь лапту да </a:t>
              </a:r>
              <a:r>
                <a:rPr lang="ru-RU" sz="2000" b="1" dirty="0" err="1" smtClean="0"/>
                <a:t>ка-ак</a:t>
              </a:r>
              <a:r>
                <a:rPr lang="ru-RU" sz="2000" b="1" dirty="0" smtClean="0"/>
                <a:t> подденешь! Во как </a:t>
              </a:r>
              <a:r>
                <a:rPr lang="ru-RU" sz="2000" b="1" dirty="0" err="1" smtClean="0"/>
                <a:t>шандарахнул</a:t>
              </a:r>
              <a:r>
                <a:rPr lang="ru-RU" sz="2000" b="1" dirty="0" smtClean="0"/>
                <a:t>! Во как я умею!</a:t>
              </a:r>
              <a:endParaRPr lang="ru-RU" sz="2000" b="1" dirty="0"/>
            </a:p>
          </p:txBody>
        </p:sp>
        <p:pic>
          <p:nvPicPr>
            <p:cNvPr id="22536" name="Picture 8" descr="https://photosp.ru/images/2018/09/23/0_5fd2e_72be3a78_ori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4941168"/>
              <a:ext cx="2163724" cy="1374900"/>
            </a:xfrm>
            <a:prstGeom prst="rect">
              <a:avLst/>
            </a:prstGeom>
            <a:noFill/>
          </p:spPr>
        </p:pic>
      </p:grpSp>
      <p:pic>
        <p:nvPicPr>
          <p:cNvPr id="19" name="Picture 14" descr="https://cdn.fishki.net/upload/post/201505/15/1533974/0_b453f_10f9b5e9_xxxl.jpg"/>
          <p:cNvPicPr>
            <a:picLocks noChangeAspect="1" noChangeArrowheads="1"/>
          </p:cNvPicPr>
          <p:nvPr/>
        </p:nvPicPr>
        <p:blipFill>
          <a:blip r:embed="rId5" cstate="print"/>
          <a:srcRect t="18" b="4708"/>
          <a:stretch>
            <a:fillRect/>
          </a:stretch>
        </p:blipFill>
        <p:spPr bwMode="auto">
          <a:xfrm>
            <a:off x="3491880" y="2996952"/>
            <a:ext cx="5472608" cy="33123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38884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спортзале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Спортивный козёл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Мне никак не давался,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Я прыгнул – и вновь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полу оказался.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– Ах, ты козёл, ты козёл! –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Я был зол.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А он мне тихонько: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– Сам ты козёл!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О. </a:t>
            </a:r>
            <a:r>
              <a:rPr lang="ru-RU" sz="2400" b="1" dirty="0" err="1" smtClean="0">
                <a:solidFill>
                  <a:srgbClr val="C00000"/>
                </a:solidFill>
              </a:rPr>
              <a:t>Бундур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339752" y="1052736"/>
            <a:ext cx="6297488" cy="5805264"/>
            <a:chOff x="2339752" y="1052736"/>
            <a:chExt cx="6297488" cy="580526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339752" y="1052736"/>
              <a:ext cx="6297488" cy="5805264"/>
              <a:chOff x="2483768" y="1052736"/>
              <a:chExt cx="6297488" cy="5805264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932040" y="1052736"/>
                <a:ext cx="3849216" cy="3849216"/>
                <a:chOff x="4932040" y="1052736"/>
                <a:chExt cx="3849216" cy="3849216"/>
              </a:xfrm>
            </p:grpSpPr>
            <p:pic>
              <p:nvPicPr>
                <p:cNvPr id="23556" name="Picture 4" descr="https://go4.imgsmail.ru/imgpreview?key=2515ed6b93fe14d6&amp;mb=imgdb_preview_1508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32040" y="1052736"/>
                  <a:ext cx="3849216" cy="384921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564" name="Picture 12" descr="http://www.playcast.ru/uploads/2018/09/29/25897499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6516216" y="1844824"/>
                  <a:ext cx="1176131" cy="73808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3558" name="Picture 6" descr="http://2.bp.blogspot.com/-_SFlhFP6nbw/Uuis20Z6rbI/AAAAAAAAAIM/fl8fVTkEWps/w1200-h630-p-k-no-nu/4b70ccab6bbc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6374"/>
              <a:stretch>
                <a:fillRect/>
              </a:stretch>
            </p:blipFill>
            <p:spPr bwMode="auto">
              <a:xfrm flipH="1">
                <a:off x="2483768" y="2348880"/>
                <a:ext cx="4605800" cy="4509120"/>
              </a:xfrm>
              <a:prstGeom prst="rect">
                <a:avLst/>
              </a:prstGeom>
              <a:noFill/>
            </p:spPr>
          </p:pic>
        </p:grpSp>
        <p:sp>
          <p:nvSpPr>
            <p:cNvPr id="11" name="Овальная выноска 10"/>
            <p:cNvSpPr/>
            <p:nvPr/>
          </p:nvSpPr>
          <p:spPr>
            <a:xfrm>
              <a:off x="4644008" y="2996952"/>
              <a:ext cx="1296144" cy="648072"/>
            </a:xfrm>
            <a:prstGeom prst="wedgeEllipseCallout">
              <a:avLst>
                <a:gd name="adj1" fmla="val -46855"/>
                <a:gd name="adj2" fmla="val 50010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Козел!</a:t>
              </a:r>
              <a:endParaRPr lang="ru-RU" b="1" dirty="0"/>
            </a:p>
          </p:txBody>
        </p:sp>
        <p:sp>
          <p:nvSpPr>
            <p:cNvPr id="12" name="Овальная выноска 11"/>
            <p:cNvSpPr/>
            <p:nvPr/>
          </p:nvSpPr>
          <p:spPr>
            <a:xfrm>
              <a:off x="5868144" y="3068960"/>
              <a:ext cx="1440160" cy="648072"/>
            </a:xfrm>
            <a:prstGeom prst="wedgeEllipseCallout">
              <a:avLst>
                <a:gd name="adj1" fmla="val 20108"/>
                <a:gd name="adj2" fmla="val -137345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Сам козел!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908720"/>
          <a:ext cx="8136906" cy="5395891"/>
        </p:xfrm>
        <a:graphic>
          <a:graphicData uri="http://schemas.openxmlformats.org/drawingml/2006/table">
            <a:tbl>
              <a:tblPr/>
              <a:tblGrid>
                <a:gridCol w="2520283"/>
                <a:gridCol w="870838"/>
                <a:gridCol w="1649442"/>
                <a:gridCol w="3096343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Вопрос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Описание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Выход из ситуации</a:t>
                      </a: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98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Что случилось?</a:t>
                      </a: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200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98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Почему произошло?</a:t>
                      </a: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200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39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Что тревожит ребенка?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1.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2.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  <a:p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39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Какими знаниями надо владеть для решения проблемы?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98">
                <a:tc gridSpan="4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Каков прогноз развития ситуации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?</a:t>
                      </a:r>
                    </a:p>
                    <a:p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3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Риски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Минимизация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324">
                <a:tc gridSpan="2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9712" y="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Ищем выход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Для создания проблемной ситуации кейс раздается учащимся перед лекцией, изучением учебного материала, изучением сквозной темы. 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Данный текст служит формированию проблемной ситуации, актуализации имеющихся знаний, их систематизации и определения точек мотивации на будущий учебный материал. Данный вариант тесно связан с методом «Знаю – хочу узнать – узнал новое». </a:t>
            </a:r>
          </a:p>
          <a:p>
            <a:endParaRPr lang="ru-RU" b="1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Кейс-технологии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развивают умение: 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— анализировать и устанавливать проблему, 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— четко формулировать, высказывать и аргументировать свою позицию, 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— общаться, дискутировать, воспринимать и оценивать вербальную и невербальную информацию,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— принимать решения с учетом конкретных условий и наличия фактической информации.</a:t>
            </a:r>
          </a:p>
          <a:p>
            <a:pPr algn="ctr"/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Кейс-технологии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помогают: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— понять, что чаще всего не бывает одного единственно верного решения,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— выработать уверенность в себе и в своих силах, отстаивать свою позицию и оценивать позицию оппонента,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—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cформировать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устойчивые навыки рационального поведения и проектирования деятельности в жизненных ситуациях.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411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Обычная</vt:lpstr>
      <vt:lpstr>Применение кейс-технологий для формирования универсальных учебных действий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технологии</dc:title>
  <dc:creator>User</dc:creator>
  <cp:lastModifiedBy>User</cp:lastModifiedBy>
  <cp:revision>73</cp:revision>
  <dcterms:created xsi:type="dcterms:W3CDTF">2018-11-08T16:25:01Z</dcterms:created>
  <dcterms:modified xsi:type="dcterms:W3CDTF">2018-11-10T12:46:47Z</dcterms:modified>
</cp:coreProperties>
</file>